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8" r:id="rId6"/>
    <p:sldId id="348" r:id="rId7"/>
    <p:sldId id="342" r:id="rId8"/>
    <p:sldId id="350" r:id="rId9"/>
    <p:sldId id="344" r:id="rId10"/>
    <p:sldId id="349" r:id="rId11"/>
    <p:sldId id="345" r:id="rId12"/>
    <p:sldId id="346" r:id="rId13"/>
    <p:sldId id="355" r:id="rId14"/>
    <p:sldId id="347" r:id="rId15"/>
    <p:sldId id="352" r:id="rId16"/>
    <p:sldId id="356" r:id="rId17"/>
    <p:sldId id="357" r:id="rId18"/>
    <p:sldId id="358" r:id="rId19"/>
    <p:sldId id="35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1662" y="8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220" d="100"/>
          <a:sy n="220" d="100"/>
        </p:scale>
        <p:origin x="954" y="-37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Publications </a:t>
            </a:r>
            <a:endParaRPr lang="en-US" dirty="0"/>
          </a:p>
        </c:rich>
      </c:tx>
      <c:layout>
        <c:manualLayout>
          <c:xMode val="edge"/>
          <c:yMode val="edge"/>
          <c:x val="0.61950554084369203"/>
          <c:y val="5.937709259258350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7-4222-A643-443497772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456123312611"/>
          <c:y val="0.16964617690945299"/>
          <c:w val="0.25637851406233803"/>
          <c:h val="0.7473960822120200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DDAEC-6E66-4FBE-84CD-8FF7A10FF99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808B2-E670-4A25-A166-EC13A07E54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836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34433-4C7F-42D7-B32D-6CCFC5515F0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A6B02-445A-4D04-A76C-0F1F632477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378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9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3345815"/>
            <a:ext cx="4929639" cy="42473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A VENIR</a:t>
            </a:r>
            <a:endParaRPr lang="fr-FR" dirty="0"/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4"/>
            <a:ext cx="2206507" cy="226367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LUNDI 18 MARS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180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1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3345815"/>
            <a:ext cx="4929639" cy="430887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4"/>
            <a:ext cx="2206507" cy="226367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LUNDI 18 MARS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91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9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3345815"/>
            <a:ext cx="4929639" cy="42473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A VENIR</a:t>
            </a:r>
            <a:endParaRPr lang="fr-FR" dirty="0"/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4"/>
            <a:ext cx="2206507" cy="226367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LUNDI 18 MARS 2019</a:t>
            </a:r>
            <a:endParaRPr lang="fr-FR" dirty="0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64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1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57" y="3597033"/>
            <a:ext cx="1203326" cy="307777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  <p:sp>
        <p:nvSpPr>
          <p:cNvPr id="12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9586" y="548323"/>
            <a:ext cx="3428078" cy="242593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21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fond16-9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9587" y="611210"/>
            <a:ext cx="3868823" cy="284547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57" y="3601097"/>
            <a:ext cx="1203326" cy="307777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79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519491" y="1419656"/>
            <a:ext cx="5915025" cy="16558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519491" y="800735"/>
            <a:ext cx="5943282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519491" y="800735"/>
            <a:ext cx="5943282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Espace réservé du contenu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5555301"/>
              </p:ext>
            </p:extLst>
          </p:nvPr>
        </p:nvGraphicFramePr>
        <p:xfrm>
          <a:off x="1519491" y="1445547"/>
          <a:ext cx="59150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9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Espace réservé du contenu 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44750242"/>
              </p:ext>
            </p:extLst>
          </p:nvPr>
        </p:nvGraphicFramePr>
        <p:xfrm>
          <a:off x="3012838" y="1595071"/>
          <a:ext cx="2845776" cy="20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519491" y="800735"/>
            <a:ext cx="5943282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2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4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452480" y="1711519"/>
            <a:ext cx="35744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13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743826" y="3302669"/>
            <a:ext cx="5136111" cy="189283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700" b="1" dirty="0" smtClean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700" dirty="0" smtClean="0">
                <a:solidFill>
                  <a:schemeClr val="tx1"/>
                </a:solidFill>
                <a:latin typeface="Calibri"/>
                <a:cs typeface="Calibri"/>
              </a:rPr>
              <a:t>: XXXXXXXXXXX</a:t>
            </a:r>
            <a:endParaRPr lang="fr-FR" sz="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52480" y="2355215"/>
            <a:ext cx="3535680" cy="286232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14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1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XXXXXX 2019</a:t>
            </a:r>
            <a:endParaRPr lang="fr-FR" dirty="0"/>
          </a:p>
        </p:txBody>
      </p:sp>
      <p:pic>
        <p:nvPicPr>
          <p:cNvPr id="19" name="Picture 9" descr="cea_logo_small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67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71488" y="970076"/>
            <a:ext cx="5915025" cy="16558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971046"/>
            <a:ext cx="8416144" cy="192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9280"/>
            <a:ext cx="9144000" cy="5939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6144" y="4970488"/>
            <a:ext cx="727856" cy="176676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9281"/>
            <a:ext cx="727856" cy="587829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168724"/>
            <a:ext cx="459254" cy="259863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830580" y="129867"/>
            <a:ext cx="6172200" cy="318924"/>
          </a:xfrm>
          <a:prstGeom prst="rect">
            <a:avLst/>
          </a:prstGeom>
        </p:spPr>
        <p:txBody>
          <a:bodyPr vert="horz" lIns="91440" tIns="36000" rIns="91440" bIns="36000" rtlCol="0" anchor="ctr">
            <a:sp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5471160" y="4958164"/>
            <a:ext cx="2944984" cy="2031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s-IS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Er</a:t>
            </a:r>
            <a:r>
              <a:rPr lang="is-IS" sz="8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profiles work group</a:t>
            </a:r>
            <a:r>
              <a:rPr lang="is-IS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|</a:t>
            </a:r>
            <a:r>
              <a:rPr lang="is-IS" sz="8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November 26,  2019</a:t>
            </a:r>
            <a:endParaRPr lang="fr-FR"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489" y="4924740"/>
            <a:ext cx="2569112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7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</p:spTree>
    <p:extLst>
      <p:ext uri="{BB962C8B-B14F-4D97-AF65-F5344CB8AC3E}">
        <p14:creationId xmlns:p14="http://schemas.microsoft.com/office/powerpoint/2010/main" val="39545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6" r:id="rId4"/>
    <p:sldLayoutId id="2147483662" r:id="rId5"/>
    <p:sldLayoutId id="2147483667" r:id="rId6"/>
    <p:sldLayoutId id="2147483668" r:id="rId7"/>
    <p:sldLayoutId id="2147483663" r:id="rId8"/>
    <p:sldLayoutId id="2147483664" r:id="rId9"/>
    <p:sldLayoutId id="2147483665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-33131"/>
            <a:ext cx="4572000" cy="45098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2" y="244384"/>
            <a:ext cx="770890" cy="48131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107" y="2943143"/>
            <a:ext cx="7907536" cy="683264"/>
          </a:xfrm>
        </p:spPr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profiles work group</a:t>
            </a:r>
          </a:p>
          <a:p>
            <a:r>
              <a:rPr lang="en-US" sz="1200" b="0" dirty="0" smtClean="0"/>
              <a:t>M. </a:t>
            </a:r>
            <a:r>
              <a:rPr lang="en-US" sz="1200" b="0" dirty="0" err="1" smtClean="0"/>
              <a:t>Peret</a:t>
            </a:r>
            <a:r>
              <a:rPr lang="en-US" sz="1200" b="0" dirty="0" smtClean="0"/>
              <a:t>, L. Vermare, P. </a:t>
            </a:r>
            <a:r>
              <a:rPr lang="en-US" sz="1200" b="0" dirty="0" err="1" smtClean="0"/>
              <a:t>Hennequin</a:t>
            </a:r>
            <a:r>
              <a:rPr lang="en-US" sz="1200" b="0" dirty="0" smtClean="0"/>
              <a:t>,…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4998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LSN : </a:t>
            </a:r>
            <a:r>
              <a:rPr lang="fr-FR" dirty="0" err="1" smtClean="0"/>
              <a:t>comparsaison</a:t>
            </a:r>
            <a:r>
              <a:rPr lang="fr-FR" dirty="0" smtClean="0"/>
              <a:t> </a:t>
            </a:r>
            <a:r>
              <a:rPr lang="fr-FR" dirty="0" err="1" smtClean="0"/>
              <a:t>ohmic</a:t>
            </a:r>
            <a:r>
              <a:rPr lang="fr-FR" dirty="0" smtClean="0"/>
              <a:t>, </a:t>
            </a:r>
            <a:r>
              <a:rPr lang="fr-FR" dirty="0" err="1" smtClean="0"/>
              <a:t>Ip</a:t>
            </a:r>
            <a:r>
              <a:rPr lang="fr-FR" dirty="0" smtClean="0"/>
              <a:t>=700kA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102087" y="698223"/>
            <a:ext cx="3913124" cy="1618905"/>
          </a:xfrm>
        </p:spPr>
        <p:txBody>
          <a:bodyPr/>
          <a:lstStyle/>
          <a:p>
            <a:r>
              <a:rPr lang="fr-FR" sz="2200" b="1" dirty="0" smtClean="0">
                <a:solidFill>
                  <a:schemeClr val="tx1"/>
                </a:solidFill>
              </a:rPr>
              <a:t>Profil plat à l’intérieur de la LCFS</a:t>
            </a:r>
            <a:r>
              <a:rPr lang="fr-FR" sz="22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</a:t>
            </a:r>
          </a:p>
          <a:p>
            <a:endParaRPr lang="fr-FR" sz="2200" b="1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 </a:t>
            </a: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Comme dans Tore Supra</a:t>
            </a:r>
            <a:endParaRPr lang="fr-FR" sz="2400" b="1" dirty="0" smtClean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9" y="698223"/>
            <a:ext cx="4728111" cy="42424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73" y="2207896"/>
            <a:ext cx="2899249" cy="24975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27913" y="2571750"/>
            <a:ext cx="117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Tore Supra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07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LSN: Impact de la hauteur de point X en choc </a:t>
            </a:r>
            <a:r>
              <a:rPr lang="fr-FR" dirty="0" err="1" smtClean="0"/>
              <a:t>ohmic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4705" y="1296102"/>
            <a:ext cx="3866407" cy="334245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Hauteur de point X : [5,9]cm</a:t>
            </a:r>
            <a:endParaRPr lang="fr-FR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Pas d’impact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Reproduire ces </a:t>
            </a:r>
            <a:r>
              <a:rPr lang="fr-FR" sz="24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exp</a:t>
            </a: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à haut </a:t>
            </a:r>
            <a:r>
              <a:rPr lang="fr-FR" sz="24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Psep</a:t>
            </a:r>
            <a:endParaRPr lang="fr-FR" sz="24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Rayonnement </a:t>
            </a:r>
            <a:r>
              <a:rPr lang="fr-FR" sz="24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bulk</a:t>
            </a: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plus fort  Gradient de densité et température changent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9" y="563387"/>
            <a:ext cx="4771747" cy="22676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9" y="2830995"/>
            <a:ext cx="4738617" cy="2156287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610678" y="4194313"/>
            <a:ext cx="868017" cy="6891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cteur droit avec flèche 9"/>
          <p:cNvCxnSpPr>
            <a:endCxn id="8" idx="6"/>
          </p:cNvCxnSpPr>
          <p:nvPr/>
        </p:nvCxnSpPr>
        <p:spPr>
          <a:xfrm flipH="1">
            <a:off x="3478695" y="3511826"/>
            <a:ext cx="1808921" cy="10270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17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830580" y="6756"/>
                <a:ext cx="6172200" cy="565146"/>
              </a:xfrm>
            </p:spPr>
            <p:txBody>
              <a:bodyPr/>
              <a:lstStyle/>
              <a:p>
                <a:r>
                  <a:rPr lang="fr-FR" dirty="0" smtClean="0"/>
                  <a:t>Observations à fortes puissances: baisse du niveau de fluctuation et creusage du puit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0580" y="6756"/>
                <a:ext cx="6172200" cy="565146"/>
              </a:xfrm>
              <a:blipFill>
                <a:blip r:embed="rId2"/>
                <a:stretch>
                  <a:fillRect l="-494" t="-4301" b="-15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1849" y="1181802"/>
            <a:ext cx="3493361" cy="2653034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Puissance injectée suffisante :</a:t>
            </a:r>
          </a:p>
          <a:p>
            <a:pPr marL="0" indent="0">
              <a:buNone/>
            </a:pPr>
            <a:endParaRPr lang="fr-FR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Creusage du champs électrique radial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" y="885824"/>
            <a:ext cx="5144653" cy="36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9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830580" y="6756"/>
                <a:ext cx="6172200" cy="565146"/>
              </a:xfrm>
            </p:spPr>
            <p:txBody>
              <a:bodyPr/>
              <a:lstStyle/>
              <a:p>
                <a:r>
                  <a:rPr lang="fr-FR" dirty="0" smtClean="0"/>
                  <a:t>Observations à fortes puissances: baisse du niveau de fluctuation et creusage du puit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0580" y="6756"/>
                <a:ext cx="6172200" cy="565146"/>
              </a:xfrm>
              <a:blipFill>
                <a:blip r:embed="rId2"/>
                <a:stretch>
                  <a:fillRect l="-494" t="-4301" b="-15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3764" y="1429898"/>
            <a:ext cx="3500236" cy="2283702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Signal typique en mode L:</a:t>
            </a:r>
          </a:p>
          <a:p>
            <a:pPr marL="0" indent="0">
              <a:buNone/>
            </a:pPr>
            <a:endParaRPr lang="fr-FR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Signal très oscillant car fort niveau de turbulence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13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" y="1039512"/>
            <a:ext cx="5459422" cy="30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9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830580" y="6756"/>
                <a:ext cx="6172200" cy="565146"/>
              </a:xfrm>
            </p:spPr>
            <p:txBody>
              <a:bodyPr/>
              <a:lstStyle/>
              <a:p>
                <a:r>
                  <a:rPr lang="fr-FR" dirty="0" smtClean="0"/>
                  <a:t>Observations à fortes puissances: baisse du niveau de fluctuation et creusage du puit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0580" y="6756"/>
                <a:ext cx="6172200" cy="565146"/>
              </a:xfrm>
              <a:blipFill>
                <a:blip r:embed="rId2"/>
                <a:stretch>
                  <a:fillRect l="-494" t="-4301" b="-15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38674" y="796343"/>
            <a:ext cx="4457701" cy="403187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Puissance injectée suffisante :</a:t>
            </a:r>
          </a:p>
          <a:p>
            <a:pPr marL="0" indent="0">
              <a:buNone/>
            </a:pPr>
            <a:endParaRPr lang="fr-FR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Diminution du niveau de turbulence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Apparition d’événements sporadiques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14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7" y="701746"/>
            <a:ext cx="3648073" cy="19438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7" y="2870591"/>
            <a:ext cx="3648073" cy="19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7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des mesures actuelles et orientation possible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15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75697" y="772174"/>
            <a:ext cx="8423745" cy="4044184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Hauteur de point X </a:t>
            </a:r>
            <a:r>
              <a:rPr lang="fr-FR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olidFill>
                  <a:srgbClr val="C00000"/>
                </a:solidFill>
              </a:rPr>
              <a:t>pas grand impact </a:t>
            </a:r>
            <a:r>
              <a:rPr lang="fr-FR" sz="2400" b="1" dirty="0" smtClean="0">
                <a:solidFill>
                  <a:schemeClr val="tx1"/>
                </a:solidFill>
              </a:rPr>
              <a:t>sur les phases ohmiques et à faible puissance</a:t>
            </a:r>
          </a:p>
          <a:p>
            <a:pPr marL="0" indent="0">
              <a:buNone/>
            </a:pPr>
            <a:endParaRPr lang="fr-FR" sz="1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400" b="1" dirty="0" err="1" smtClean="0">
                <a:solidFill>
                  <a:schemeClr val="tx1"/>
                </a:solidFill>
              </a:rPr>
              <a:t>Ip</a:t>
            </a:r>
            <a:r>
              <a:rPr lang="fr-FR" sz="2400" b="1" dirty="0" smtClean="0">
                <a:solidFill>
                  <a:schemeClr val="tx1"/>
                </a:solidFill>
              </a:rPr>
              <a:t> et ne </a:t>
            </a:r>
            <a:r>
              <a:rPr lang="fr-FR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très gros impact déjà en ohmique </a:t>
            </a:r>
            <a:r>
              <a:rPr lang="fr-FR" sz="1800" b="1" dirty="0" smtClean="0">
                <a:solidFill>
                  <a:srgbClr val="00B050"/>
                </a:solidFill>
              </a:rPr>
              <a:t>(</a:t>
            </a:r>
            <a:r>
              <a:rPr lang="fr-FR" sz="1800" b="1" dirty="0" err="1" smtClean="0">
                <a:solidFill>
                  <a:srgbClr val="00B050"/>
                </a:solidFill>
              </a:rPr>
              <a:t>orbit</a:t>
            </a:r>
            <a:r>
              <a:rPr lang="fr-FR" sz="1800" b="1" dirty="0" smtClean="0">
                <a:solidFill>
                  <a:srgbClr val="00B050"/>
                </a:solidFill>
              </a:rPr>
              <a:t> </a:t>
            </a:r>
            <a:r>
              <a:rPr lang="fr-FR" sz="1800" b="1" dirty="0" err="1" smtClean="0">
                <a:solidFill>
                  <a:srgbClr val="00B050"/>
                </a:solidFill>
              </a:rPr>
              <a:t>losses</a:t>
            </a:r>
            <a:r>
              <a:rPr lang="fr-FR" sz="1800" b="1" dirty="0" smtClean="0">
                <a:solidFill>
                  <a:srgbClr val="00B050"/>
                </a:solidFill>
              </a:rPr>
              <a:t> ?, changement dans la turbulence au bord du à la </a:t>
            </a:r>
            <a:r>
              <a:rPr lang="fr-FR" sz="1800" b="1" dirty="0" err="1" smtClean="0">
                <a:solidFill>
                  <a:srgbClr val="00B050"/>
                </a:solidFill>
              </a:rPr>
              <a:t>collisionalité</a:t>
            </a:r>
            <a:r>
              <a:rPr lang="fr-FR" sz="1800" b="1" dirty="0" smtClean="0">
                <a:solidFill>
                  <a:srgbClr val="00B050"/>
                </a:solidFill>
              </a:rPr>
              <a:t> ?, autre?)</a:t>
            </a:r>
          </a:p>
          <a:p>
            <a:endParaRPr lang="fr-FR" sz="1100" b="1" dirty="0">
              <a:solidFill>
                <a:srgbClr val="C00000"/>
              </a:solidFill>
            </a:endParaRPr>
          </a:p>
          <a:p>
            <a:r>
              <a:rPr lang="fr-FR" sz="2400" b="1" dirty="0" smtClean="0">
                <a:solidFill>
                  <a:schemeClr val="tx1"/>
                </a:solidFill>
              </a:rPr>
              <a:t>Forte puissance séparatrice et plasmas propres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Niveau de turbulence réduit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Rotation accélérée </a:t>
            </a:r>
            <a:endParaRPr lang="fr-FR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FR" sz="1800" b="1" dirty="0" smtClean="0">
                <a:solidFill>
                  <a:schemeClr val="tx1"/>
                </a:solidFill>
              </a:rPr>
              <a:t>(</a:t>
            </a:r>
            <a:r>
              <a:rPr lang="fr-FR" sz="1800" b="1" dirty="0" err="1" smtClean="0">
                <a:solidFill>
                  <a:srgbClr val="00B050"/>
                </a:solidFill>
              </a:rPr>
              <a:t>orbit</a:t>
            </a:r>
            <a:r>
              <a:rPr lang="fr-FR" sz="1800" b="1" dirty="0" smtClean="0">
                <a:solidFill>
                  <a:srgbClr val="00B050"/>
                </a:solidFill>
              </a:rPr>
              <a:t> </a:t>
            </a:r>
            <a:r>
              <a:rPr lang="fr-FR" sz="1800" b="1" dirty="0" err="1" smtClean="0">
                <a:solidFill>
                  <a:srgbClr val="00B050"/>
                </a:solidFill>
              </a:rPr>
              <a:t>losses</a:t>
            </a:r>
            <a:r>
              <a:rPr lang="fr-FR" sz="1800" b="1" dirty="0" smtClean="0">
                <a:solidFill>
                  <a:srgbClr val="00B050"/>
                </a:solidFill>
              </a:rPr>
              <a:t> ?, </a:t>
            </a:r>
            <a:r>
              <a:rPr lang="fr-FR" sz="1800" b="1" dirty="0" err="1" smtClean="0">
                <a:solidFill>
                  <a:srgbClr val="00B050"/>
                </a:solidFill>
              </a:rPr>
              <a:t>Ripple</a:t>
            </a:r>
            <a:r>
              <a:rPr lang="fr-FR" sz="1800" b="1" dirty="0" smtClean="0">
                <a:solidFill>
                  <a:srgbClr val="00B050"/>
                </a:solidFill>
              </a:rPr>
              <a:t>?, </a:t>
            </a:r>
            <a:r>
              <a:rPr lang="fr-FR" sz="1800" b="1" dirty="0" smtClean="0">
                <a:solidFill>
                  <a:srgbClr val="C00000"/>
                </a:solidFill>
              </a:rPr>
              <a:t>Reynolds stress?, ion </a:t>
            </a:r>
            <a:r>
              <a:rPr lang="fr-FR" sz="1800" b="1" dirty="0" err="1" smtClean="0">
                <a:solidFill>
                  <a:srgbClr val="C00000"/>
                </a:solidFill>
              </a:rPr>
              <a:t>losses</a:t>
            </a:r>
            <a:r>
              <a:rPr lang="fr-FR" sz="1800" b="1" dirty="0" smtClean="0">
                <a:solidFill>
                  <a:srgbClr val="C00000"/>
                </a:solidFill>
              </a:rPr>
              <a:t> in X-pt?, </a:t>
            </a:r>
            <a:r>
              <a:rPr lang="fr-FR" sz="1800" b="1" dirty="0" smtClean="0">
                <a:solidFill>
                  <a:schemeClr val="tx1"/>
                </a:solidFill>
              </a:rPr>
              <a:t>autre?)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rgbClr val="00B050"/>
                </a:solidFill>
              </a:rPr>
              <a:t>				   Robin                                   </a:t>
            </a:r>
            <a:r>
              <a:rPr lang="fr-FR" sz="1800" b="1" dirty="0" smtClean="0">
                <a:solidFill>
                  <a:srgbClr val="C00000"/>
                </a:solidFill>
              </a:rPr>
              <a:t>Mathieu</a:t>
            </a:r>
            <a:endParaRPr lang="fr-FR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5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groupe de travail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75697" y="772174"/>
            <a:ext cx="8423745" cy="3613297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Base de donnée construite avec profils de C4:</a:t>
            </a:r>
          </a:p>
          <a:p>
            <a:pPr lvl="2"/>
            <a:r>
              <a:rPr lang="fr-FR" sz="2000" b="1" dirty="0" smtClean="0">
                <a:solidFill>
                  <a:schemeClr val="tx1"/>
                </a:solidFill>
              </a:rPr>
              <a:t>450 profils !</a:t>
            </a:r>
          </a:p>
          <a:p>
            <a:pPr lvl="2"/>
            <a:r>
              <a:rPr lang="fr-FR" sz="2000" b="1" dirty="0" smtClean="0">
                <a:solidFill>
                  <a:schemeClr val="tx1"/>
                </a:solidFill>
              </a:rPr>
              <a:t>Paramètres plasmas variés</a:t>
            </a:r>
            <a:endParaRPr lang="fr-FR" sz="2000" b="1" dirty="0">
              <a:solidFill>
                <a:schemeClr val="tx1"/>
              </a:solidFill>
            </a:endParaRPr>
          </a:p>
          <a:p>
            <a:pPr lvl="4"/>
            <a:r>
              <a:rPr lang="fr-FR" b="1" dirty="0" smtClean="0">
                <a:solidFill>
                  <a:srgbClr val="C00000"/>
                </a:solidFill>
              </a:rPr>
              <a:t>Comprendre mieux l’origine des profils de Er de WEST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Coordonner mes travaux avec ceux de Robin</a:t>
            </a:r>
          </a:p>
          <a:p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Déterminer les outils à utiliser pour essayer de répondre aux questions :</a:t>
            </a:r>
          </a:p>
          <a:p>
            <a:pPr lvl="1"/>
            <a:r>
              <a:rPr lang="fr-FR" b="1" dirty="0" smtClean="0">
                <a:solidFill>
                  <a:schemeClr val="tx1"/>
                </a:solidFill>
              </a:rPr>
              <a:t>D’où vient la différence entre USN et LSN (</a:t>
            </a:r>
            <a:r>
              <a:rPr lang="fr-FR" b="1" dirty="0" err="1" smtClean="0">
                <a:solidFill>
                  <a:schemeClr val="tx1"/>
                </a:solidFill>
              </a:rPr>
              <a:t>conf</a:t>
            </a:r>
            <a:r>
              <a:rPr lang="fr-FR" b="1" dirty="0" smtClean="0">
                <a:solidFill>
                  <a:schemeClr val="tx1"/>
                </a:solidFill>
              </a:rPr>
              <a:t>. </a:t>
            </a:r>
            <a:r>
              <a:rPr lang="fr-FR" b="1" dirty="0" err="1" smtClean="0">
                <a:solidFill>
                  <a:schemeClr val="tx1"/>
                </a:solidFill>
              </a:rPr>
              <a:t>Fav</a:t>
            </a:r>
            <a:r>
              <a:rPr lang="fr-FR" b="1" dirty="0" smtClean="0">
                <a:solidFill>
                  <a:schemeClr val="tx1"/>
                </a:solidFill>
              </a:rPr>
              <a:t>. Vs </a:t>
            </a:r>
            <a:r>
              <a:rPr lang="fr-FR" b="1" dirty="0" err="1" smtClean="0">
                <a:solidFill>
                  <a:schemeClr val="tx1"/>
                </a:solidFill>
              </a:rPr>
              <a:t>défav</a:t>
            </a:r>
            <a:r>
              <a:rPr lang="fr-FR" b="1" dirty="0" smtClean="0">
                <a:solidFill>
                  <a:schemeClr val="tx1"/>
                </a:solidFill>
              </a:rPr>
              <a:t>.)</a:t>
            </a:r>
          </a:p>
          <a:p>
            <a:pPr lvl="1"/>
            <a:r>
              <a:rPr lang="fr-FR" b="1" dirty="0" smtClean="0">
                <a:solidFill>
                  <a:schemeClr val="tx1"/>
                </a:solidFill>
              </a:rPr>
              <a:t>Quels sont les impacts des grandeurs plasmas (ne, </a:t>
            </a:r>
            <a:r>
              <a:rPr lang="fr-FR" b="1" dirty="0" err="1" smtClean="0">
                <a:solidFill>
                  <a:schemeClr val="tx1"/>
                </a:solidFill>
              </a:rPr>
              <a:t>Ip</a:t>
            </a:r>
            <a:r>
              <a:rPr lang="fr-FR" b="1" dirty="0" smtClean="0">
                <a:solidFill>
                  <a:schemeClr val="tx1"/>
                </a:solidFill>
              </a:rPr>
              <a:t>,…)</a:t>
            </a:r>
          </a:p>
          <a:p>
            <a:pPr lvl="1"/>
            <a:r>
              <a:rPr lang="fr-FR" b="1" dirty="0" smtClean="0">
                <a:solidFill>
                  <a:schemeClr val="tx1"/>
                </a:solidFill>
              </a:rPr>
              <a:t>Qu’est-ce qui dirige l’établissement des barrières de transport externes</a:t>
            </a:r>
          </a:p>
        </p:txBody>
      </p:sp>
    </p:spTree>
    <p:extLst>
      <p:ext uri="{BB962C8B-B14F-4D97-AF65-F5344CB8AC3E}">
        <p14:creationId xmlns:p14="http://schemas.microsoft.com/office/powerpoint/2010/main" val="169264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des observations sur la comparaison USN vs LSN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5248" y="664281"/>
                <a:ext cx="9188266" cy="4093428"/>
              </a:xfrm>
            </p:spPr>
            <p:txBody>
              <a:bodyPr/>
              <a:lstStyle/>
              <a:p>
                <a:r>
                  <a:rPr lang="fr-FR" b="1" dirty="0" smtClean="0">
                    <a:solidFill>
                      <a:schemeClr val="tx1"/>
                    </a:solidFill>
                  </a:rPr>
                  <a:t>En C3 : grosse différence de profils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chemeClr val="tx1"/>
                    </a:solidFill>
                  </a:rPr>
                  <a:t> entre USN et LSN</a:t>
                </a:r>
              </a:p>
              <a:p>
                <a:pPr marL="0" indent="0">
                  <a:buNone/>
                </a:pPr>
                <a:r>
                  <a:rPr lang="fr-FR" b="1" dirty="0" smtClean="0">
                    <a:solidFill>
                      <a:schemeClr val="tx1"/>
                    </a:solidFill>
                  </a:rPr>
                  <a:t>	(USN: pas de puits vs LSN: puits)</a:t>
                </a:r>
                <a:endParaRPr lang="fr-FR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fr-FR" b="1" dirty="0">
                  <a:solidFill>
                    <a:schemeClr val="tx1"/>
                  </a:solidFill>
                </a:endParaRPr>
              </a:p>
              <a:p>
                <a:r>
                  <a:rPr lang="fr-FR" b="1" dirty="0" smtClean="0">
                    <a:solidFill>
                      <a:schemeClr val="tx1"/>
                    </a:solidFill>
                  </a:rPr>
                  <a:t>En C4: Même observation</a:t>
                </a:r>
              </a:p>
              <a:p>
                <a:endParaRPr lang="fr-FR" b="1" dirty="0">
                  <a:solidFill>
                    <a:schemeClr val="tx1"/>
                  </a:solidFill>
                </a:endParaRPr>
              </a:p>
              <a:p>
                <a:endParaRPr lang="fr-FR" b="1" dirty="0" smtClean="0">
                  <a:solidFill>
                    <a:schemeClr val="tx1"/>
                  </a:solidFill>
                </a:endParaRPr>
              </a:p>
              <a:p>
                <a:endParaRPr lang="fr-FR" b="1" dirty="0">
                  <a:solidFill>
                    <a:schemeClr val="tx1"/>
                  </a:solidFill>
                </a:endParaRPr>
              </a:p>
              <a:p>
                <a:endParaRPr lang="fr-FR" b="1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fr-FR" b="1" dirty="0" smtClean="0">
                    <a:solidFill>
                      <a:schemeClr val="tx1"/>
                    </a:solidFill>
                  </a:rPr>
                  <a:t>Comparaisons USN vs LSN dans différentes conditions plasmas (</a:t>
                </a:r>
                <a:r>
                  <a:rPr lang="fr-FR" b="1" dirty="0" err="1" smtClean="0">
                    <a:solidFill>
                      <a:schemeClr val="tx1"/>
                    </a:solidFill>
                  </a:rPr>
                  <a:t>Ip</a:t>
                </a:r>
                <a:r>
                  <a:rPr lang="fr-FR" b="1" dirty="0" smtClean="0">
                    <a:solidFill>
                      <a:schemeClr val="tx1"/>
                    </a:solidFill>
                  </a:rPr>
                  <a:t>, ne, h pt-X, …)</a:t>
                </a:r>
                <a:endParaRPr lang="fr-FR" b="1" dirty="0">
                  <a:solidFill>
                    <a:schemeClr val="tx1"/>
                  </a:solidFill>
                </a:endParaRPr>
              </a:p>
              <a:p>
                <a:endParaRPr lang="fr-F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48" y="664281"/>
                <a:ext cx="9188266" cy="4093428"/>
              </a:xfrm>
              <a:blipFill>
                <a:blip r:embed="rId2"/>
                <a:stretch>
                  <a:fillRect l="-597" t="-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56" y="663435"/>
            <a:ext cx="2701958" cy="16494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05" y="1746173"/>
            <a:ext cx="2923548" cy="165115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500390" y="156150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C3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5651173" y="278485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22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USN vs LSN : </a:t>
            </a:r>
            <a:r>
              <a:rPr lang="fr-FR" dirty="0" err="1" smtClean="0"/>
              <a:t>ohmic</a:t>
            </a:r>
            <a:r>
              <a:rPr lang="fr-FR" dirty="0" smtClean="0"/>
              <a:t>, </a:t>
            </a:r>
            <a:r>
              <a:rPr lang="fr-FR" dirty="0" err="1" smtClean="0"/>
              <a:t>Ip</a:t>
            </a:r>
            <a:r>
              <a:rPr lang="fr-FR" dirty="0" smtClean="0"/>
              <a:t>=500kA, ne=3,8x10^19m^-2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009322" y="1116730"/>
                <a:ext cx="3843130" cy="3416320"/>
              </a:xfrm>
            </p:spPr>
            <p:txBody>
              <a:bodyPr/>
              <a:lstStyle/>
              <a:p>
                <a:r>
                  <a:rPr lang="fr-FR" sz="2400" b="1" dirty="0" smtClean="0">
                    <a:solidFill>
                      <a:schemeClr val="tx1"/>
                    </a:solidFill>
                  </a:rPr>
                  <a:t>Profils de ne assez similaires</a:t>
                </a:r>
              </a:p>
              <a:p>
                <a:endParaRPr lang="fr-FR" sz="2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fr-FR" sz="2400" b="1" dirty="0" smtClean="0">
                  <a:solidFill>
                    <a:schemeClr val="tx1"/>
                  </a:solidFill>
                </a:endParaRPr>
              </a:p>
              <a:p>
                <a:r>
                  <a:rPr lang="fr-FR" sz="2400" b="1" dirty="0" smtClean="0">
                    <a:solidFill>
                      <a:schemeClr val="tx1"/>
                    </a:solidFill>
                  </a:rPr>
                  <a:t>Profils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fr-FR" sz="2400" b="1" dirty="0" smtClean="0">
                    <a:solidFill>
                      <a:schemeClr val="tx1"/>
                    </a:solidFill>
                  </a:rPr>
                  <a:t> très différents : pas de puit en USN </a:t>
                </a:r>
              </a:p>
              <a:p>
                <a:pPr marL="0" indent="0">
                  <a:buNone/>
                </a:pPr>
                <a:r>
                  <a:rPr lang="fr-FR" sz="2800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Impact de la config. ?</a:t>
                </a:r>
                <a:endParaRPr lang="en-GB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9322" y="1116730"/>
                <a:ext cx="3843130" cy="3416320"/>
              </a:xfrm>
              <a:blipFill>
                <a:blip r:embed="rId2"/>
                <a:stretch>
                  <a:fillRect l="-3333" t="-1426" r="-2063" b="-4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5698" r="6034"/>
          <a:stretch/>
        </p:blipFill>
        <p:spPr>
          <a:xfrm>
            <a:off x="463826" y="2558553"/>
            <a:ext cx="4194313" cy="24331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" y="616226"/>
            <a:ext cx="4638260" cy="19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1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USN : </a:t>
            </a:r>
            <a:r>
              <a:rPr lang="fr-FR" dirty="0" err="1" smtClean="0"/>
              <a:t>ohmic</a:t>
            </a:r>
            <a:r>
              <a:rPr lang="fr-FR" dirty="0" smtClean="0"/>
              <a:t>, </a:t>
            </a:r>
            <a:r>
              <a:rPr lang="fr-FR" dirty="0" err="1" smtClean="0"/>
              <a:t>Ip</a:t>
            </a:r>
            <a:r>
              <a:rPr lang="fr-FR" dirty="0" smtClean="0"/>
              <a:t>=500kA, creusage du profil en USN avec ne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277593" y="911322"/>
                <a:ext cx="3339547" cy="3792641"/>
              </a:xfrm>
            </p:spPr>
            <p:txBody>
              <a:bodyPr/>
              <a:lstStyle/>
              <a:p>
                <a:r>
                  <a:rPr lang="fr-FR" b="1" dirty="0" smtClean="0">
                    <a:solidFill>
                      <a:schemeClr val="tx1"/>
                    </a:solidFill>
                  </a:rPr>
                  <a:t>Raidissement local du profil à partir de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acc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sup>
                      </m:sSup>
                      <m:sSup>
                        <m:sSupPr>
                          <m:ctrlP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fr-FR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fr-FR" b="1" dirty="0" smtClean="0">
                  <a:solidFill>
                    <a:schemeClr val="tx1"/>
                  </a:solidFill>
                </a:endParaRPr>
              </a:p>
              <a:p>
                <a:r>
                  <a:rPr lang="fr-FR" b="1" dirty="0" smtClean="0">
                    <a:solidFill>
                      <a:schemeClr val="tx1"/>
                    </a:solidFill>
                  </a:rPr>
                  <a:t>Apparition d’un puit sur profils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chemeClr val="tx1"/>
                    </a:solidFill>
                  </a:rPr>
                  <a:t> </a:t>
                </a:r>
                <a:endParaRPr lang="fr-FR" b="1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fr-FR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Cisaillement local ou effet néoclassique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fr-FR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Lien entre transport électronique et ionique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77593" y="911322"/>
                <a:ext cx="3339547" cy="3792641"/>
              </a:xfrm>
              <a:blipFill>
                <a:blip r:embed="rId2"/>
                <a:stretch>
                  <a:fillRect l="-1642" t="-803" r="-912" b="-1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8373"/>
            <a:ext cx="5628505" cy="4218914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3843130" y="904696"/>
            <a:ext cx="0" cy="3422139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293704" y="887184"/>
            <a:ext cx="0" cy="3422139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3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448791"/>
            <a:ext cx="5405506" cy="24495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USN : </a:t>
            </a:r>
            <a:r>
              <a:rPr lang="fr-FR" dirty="0" err="1" smtClean="0"/>
              <a:t>ohmic</a:t>
            </a:r>
            <a:r>
              <a:rPr lang="fr-FR" dirty="0" smtClean="0"/>
              <a:t>, </a:t>
            </a:r>
            <a:r>
              <a:rPr lang="fr-FR" dirty="0" err="1" smtClean="0"/>
              <a:t>Ip</a:t>
            </a:r>
            <a:r>
              <a:rPr lang="fr-FR" dirty="0" smtClean="0"/>
              <a:t>=500kA, creusage du profil en USN avec 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65913" y="2333887"/>
            <a:ext cx="3578087" cy="1200329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Plusieurs pulses montrent ce comportement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260036" y="626402"/>
            <a:ext cx="0" cy="4032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710610" y="608890"/>
            <a:ext cx="0" cy="4032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4" y="2615765"/>
            <a:ext cx="5327834" cy="24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5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USN vs LSN : Impact de </a:t>
            </a:r>
            <a:r>
              <a:rPr lang="fr-FR" dirty="0" err="1" smtClean="0"/>
              <a:t>Ip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325385" y="898070"/>
                <a:ext cx="3689826" cy="3958007"/>
              </a:xfrm>
            </p:spPr>
            <p:txBody>
              <a:bodyPr/>
              <a:lstStyle/>
              <a:p>
                <a:r>
                  <a:rPr lang="fr-FR" sz="2400" b="1" dirty="0" smtClean="0">
                    <a:solidFill>
                      <a:schemeClr val="tx1"/>
                    </a:solidFill>
                  </a:rPr>
                  <a:t>Augmenter </a:t>
                </a:r>
                <a:r>
                  <a:rPr lang="fr-FR" sz="2400" b="1" dirty="0" err="1" smtClean="0">
                    <a:solidFill>
                      <a:schemeClr val="tx1"/>
                    </a:solidFill>
                  </a:rPr>
                  <a:t>Ip</a:t>
                </a:r>
                <a:r>
                  <a:rPr lang="fr-FR" sz="2400" b="1" dirty="0" smtClean="0">
                    <a:solidFill>
                      <a:schemeClr val="tx1"/>
                    </a:solidFill>
                  </a:rPr>
                  <a:t> et ne  </a:t>
                </a:r>
                <a:r>
                  <a:rPr lang="fr-FR" sz="24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profils de ne plus raides</a:t>
                </a:r>
              </a:p>
              <a:p>
                <a:pPr marL="0" indent="0">
                  <a:buNone/>
                </a:pPr>
                <a:endParaRPr lang="fr-FR" sz="2400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fr-FR" sz="2400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fr-FR" sz="24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Profils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⊥</m:t>
                        </m:r>
                      </m:sub>
                    </m:sSub>
                  </m:oMath>
                </a14:m>
                <a:r>
                  <a:rPr lang="fr-FR" sz="24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plus profond</a:t>
                </a:r>
              </a:p>
              <a:p>
                <a:endParaRPr lang="fr-FR" sz="2400" b="1" dirty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:r>
                  <a:rPr lang="fr-FR" b="1" u="sng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Attention </a:t>
                </a:r>
                <a:r>
                  <a:rPr lang="fr-FR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: On a pas de points en bande W en dessous de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𝝆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</m:oMath>
                </a14:m>
                <a:r>
                  <a:rPr lang="fr-FR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0,95</a:t>
                </a:r>
              </a:p>
            </p:txBody>
          </p:sp>
        </mc:Choice>
        <mc:Fallback xmlns="">
          <p:sp>
            <p:nvSpPr>
              <p:cNvPr id="8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5385" y="898070"/>
                <a:ext cx="3689826" cy="3958007"/>
              </a:xfrm>
              <a:blipFill>
                <a:blip r:embed="rId2"/>
                <a:stretch>
                  <a:fillRect l="-2314" t="-1385" r="-2314" b="-1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8" y="602146"/>
            <a:ext cx="5115007" cy="20888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6" y="2691020"/>
            <a:ext cx="5095129" cy="22364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201215" y="1465662"/>
            <a:ext cx="9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500kA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53615" y="3204650"/>
            <a:ext cx="9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500kA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63300" y="1248730"/>
            <a:ext cx="9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7</a:t>
            </a:r>
            <a:r>
              <a:rPr lang="fr-FR" dirty="0" smtClean="0">
                <a:solidFill>
                  <a:srgbClr val="FF0000"/>
                </a:solidFill>
              </a:rPr>
              <a:t>00kA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36164" y="3573982"/>
            <a:ext cx="9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7</a:t>
            </a:r>
            <a:r>
              <a:rPr lang="fr-FR" dirty="0" smtClean="0">
                <a:solidFill>
                  <a:srgbClr val="FF0000"/>
                </a:solidFill>
              </a:rPr>
              <a:t>00kA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USN vs LSN : </a:t>
            </a:r>
            <a:r>
              <a:rPr lang="fr-FR" dirty="0" err="1" smtClean="0"/>
              <a:t>comparsaison</a:t>
            </a:r>
            <a:r>
              <a:rPr lang="fr-FR" dirty="0" smtClean="0"/>
              <a:t> </a:t>
            </a:r>
            <a:r>
              <a:rPr lang="fr-FR" dirty="0" err="1" smtClean="0"/>
              <a:t>ohmic</a:t>
            </a:r>
            <a:r>
              <a:rPr lang="fr-FR" dirty="0" smtClean="0"/>
              <a:t>, </a:t>
            </a:r>
            <a:r>
              <a:rPr lang="fr-FR" dirty="0" err="1" smtClean="0"/>
              <a:t>Ip</a:t>
            </a:r>
            <a:r>
              <a:rPr lang="fr-FR" dirty="0" smtClean="0"/>
              <a:t>=700kA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325385" y="898070"/>
            <a:ext cx="3689826" cy="3416320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Profils de densité similaires</a:t>
            </a:r>
          </a:p>
          <a:p>
            <a:pPr marL="0" indent="0">
              <a:buNone/>
            </a:pPr>
            <a:endParaRPr lang="fr-FR" sz="24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r-FR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Profils de vitesse similaires</a:t>
            </a:r>
          </a:p>
          <a:p>
            <a:endParaRPr lang="fr-FR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Impact de </a:t>
            </a:r>
            <a:r>
              <a:rPr lang="fr-FR" sz="24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Ip</a:t>
            </a: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est très fort</a:t>
            </a:r>
            <a:endParaRPr lang="fr-FR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" y="549965"/>
            <a:ext cx="4405123" cy="22520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3" y="2736574"/>
            <a:ext cx="4437172" cy="226839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3950" y="1319888"/>
            <a:ext cx="64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FF00"/>
                </a:solidFill>
              </a:rPr>
              <a:t>USN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26959" y="3551585"/>
            <a:ext cx="64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FF00"/>
                </a:solidFill>
              </a:rPr>
              <a:t>USN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01216" y="1465662"/>
            <a:ext cx="64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LSN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55724" y="3551585"/>
            <a:ext cx="64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LSN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3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USN vs LSN : Scans en </a:t>
            </a:r>
            <a:r>
              <a:rPr lang="fr-FR" dirty="0" err="1" smtClean="0"/>
              <a:t>Ip</a:t>
            </a:r>
            <a:r>
              <a:rPr lang="fr-FR" dirty="0" smtClean="0"/>
              <a:t> à ne fixe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15925" y="3639706"/>
            <a:ext cx="8693150" cy="1378839"/>
          </a:xfrm>
        </p:spPr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Valeurs dans la SOL comparables pour toutes les paires USN/LSN</a:t>
            </a:r>
            <a:endParaRPr lang="fr-FR" sz="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Profils de vitesse similaires</a:t>
            </a:r>
            <a:endParaRPr lang="fr-FR" sz="9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Faibles </a:t>
            </a:r>
            <a:r>
              <a:rPr lang="fr-FR" sz="14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Ip</a:t>
            </a: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: branche interne se recoupe</a:t>
            </a:r>
            <a:endParaRPr lang="fr-FR" sz="3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Fort </a:t>
            </a:r>
            <a:r>
              <a:rPr lang="fr-FR" sz="14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Ip</a:t>
            </a: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USN retrouve LSN et même devient plus profond</a:t>
            </a:r>
            <a:endParaRPr lang="fr-FR" sz="1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6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Impact de </a:t>
            </a:r>
            <a:r>
              <a:rPr lang="fr-FR" sz="16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Ip</a:t>
            </a:r>
            <a:r>
              <a:rPr lang="fr-FR" sz="16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est très fort</a:t>
            </a:r>
            <a:endParaRPr lang="fr-FR" sz="14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12735"/>
            <a:ext cx="4381500" cy="30519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576694"/>
            <a:ext cx="4381500" cy="30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1114"/>
      </p:ext>
    </p:extLst>
  </p:cSld>
  <p:clrMapOvr>
    <a:masterClrMapping/>
  </p:clrMapOvr>
</p:sld>
</file>

<file path=ppt/theme/theme1.xml><?xml version="1.0" encoding="utf-8"?>
<a:theme xmlns:a="http://schemas.openxmlformats.org/drawingml/2006/main" name="CEA_16-9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77b7e27e4469696f6b63b9bd60051b8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ad4fd72acedf3599f74be16d9de689d9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tte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3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2019-04-04T09:26:32+00:00</DisplayedDate>
  </documentManagement>
</p:properties>
</file>

<file path=customXml/itemProps1.xml><?xml version="1.0" encoding="utf-8"?>
<ds:datastoreItem xmlns:ds="http://schemas.openxmlformats.org/officeDocument/2006/customXml" ds:itemID="{367CB5BA-A9DC-4E94-BE30-86DF07ADB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67843D-C43C-40DE-BFAB-557270D0410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5444289-9B76-4336-85FF-B7679C21E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3117F33-143B-40E8-9EE4-493BD914E5E8}">
  <ds:schemaRefs>
    <ds:schemaRef ds:uri="http://purl.org/dc/terms/"/>
    <ds:schemaRef ds:uri="151dffeb-2989-4a61-aef8-844a993007f8"/>
    <ds:schemaRef ds:uri="582fa2ad-bcfb-4c30-8490-7bbd511b1880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Words>507</Words>
  <Application>Microsoft Office PowerPoint</Application>
  <PresentationFormat>Affichage à l'écran (16:9)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CEA_16-9_template</vt:lpstr>
      <vt:lpstr>Présentation PowerPoint</vt:lpstr>
      <vt:lpstr>Objectifs du groupe de travail</vt:lpstr>
      <vt:lpstr>Résumé des observations sur la comparaison USN vs LSN</vt:lpstr>
      <vt:lpstr>USN vs LSN : ohmic, Ip=500kA, ne=3,8x10^19m^-2 </vt:lpstr>
      <vt:lpstr>USN : ohmic, Ip=500kA, creusage du profil en USN avec ne</vt:lpstr>
      <vt:lpstr>USN : ohmic, Ip=500kA, creusage du profil en USN avec ne</vt:lpstr>
      <vt:lpstr>USN vs LSN : Impact de Ip</vt:lpstr>
      <vt:lpstr>USN vs LSN : comparsaison ohmic, Ip=700kA</vt:lpstr>
      <vt:lpstr>USN vs LSN : Scans en Ip à ne fixe</vt:lpstr>
      <vt:lpstr>LSN : comparsaison ohmic, Ip=700kA</vt:lpstr>
      <vt:lpstr>LSN: Impact de la hauteur de point X en choc ohmic</vt:lpstr>
      <vt:lpstr>Observations à fortes puissances: baisse du niveau de fluctuation et creusage du puit de V_⊥</vt:lpstr>
      <vt:lpstr>Observations à fortes puissances: baisse du niveau de fluctuation et creusage du puit de V_⊥</vt:lpstr>
      <vt:lpstr>Observations à fortes puissances: baisse du niveau de fluctuation et creusage du puit de V_⊥</vt:lpstr>
      <vt:lpstr>Bilan des mesures actuelles et orientation possible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BUCALOSSI Jerome 155054</dc:creator>
  <cp:lastModifiedBy>PERET Mathieu 255566</cp:lastModifiedBy>
  <cp:revision>420</cp:revision>
  <dcterms:created xsi:type="dcterms:W3CDTF">2019-03-22T09:49:44Z</dcterms:created>
  <dcterms:modified xsi:type="dcterms:W3CDTF">2019-11-26T07:27:50Z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